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Lst>
  <p:sldIdLst>
    <p:sldId id="273" r:id="rId2"/>
    <p:sldId id="256" r:id="rId3"/>
    <p:sldId id="257" r:id="rId4"/>
    <p:sldId id="267" r:id="rId5"/>
    <p:sldId id="258" r:id="rId6"/>
    <p:sldId id="268" r:id="rId7"/>
    <p:sldId id="259" r:id="rId8"/>
    <p:sldId id="269" r:id="rId9"/>
    <p:sldId id="260" r:id="rId10"/>
    <p:sldId id="261" r:id="rId11"/>
    <p:sldId id="262" r:id="rId12"/>
    <p:sldId id="271" r:id="rId13"/>
    <p:sldId id="263" r:id="rId14"/>
    <p:sldId id="270" r:id="rId15"/>
    <p:sldId id="26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147" autoAdjust="0"/>
    <p:restoredTop sz="94660"/>
  </p:normalViewPr>
  <p:slideViewPr>
    <p:cSldViewPr snapToGrid="0">
      <p:cViewPr varScale="1">
        <p:scale>
          <a:sx n="64" d="100"/>
          <a:sy n="64" d="100"/>
        </p:scale>
        <p:origin x="-108" y="-18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424395DE-EC5C-411B-9F68-1A4D61BE137D}" type="datetimeFigureOut">
              <a:rPr lang="el-GR" smtClean="0"/>
              <a:pPr/>
              <a:t>19/4/2021</a:t>
            </a:fld>
            <a:endParaRPr lang="el-GR"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l-GR"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1FF8160A-46C1-48ED-A3BB-A2B78F722C5B}" type="slidenum">
              <a:rPr lang="el-GR" smtClean="0"/>
              <a:pPr/>
              <a:t>‹#›</a:t>
            </a:fld>
            <a:endParaRPr lang="el-GR" dirty="0"/>
          </a:p>
        </p:txBody>
      </p:sp>
    </p:spTree>
    <p:extLst>
      <p:ext uri="{BB962C8B-B14F-4D97-AF65-F5344CB8AC3E}">
        <p14:creationId xmlns:p14="http://schemas.microsoft.com/office/powerpoint/2010/main" xmlns="" val="1810614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424395DE-EC5C-411B-9F68-1A4D61BE137D}" type="datetimeFigureOut">
              <a:rPr lang="el-GR" smtClean="0"/>
              <a:pPr/>
              <a:t>19/4/2021</a:t>
            </a:fld>
            <a:endParaRPr lang="el-GR"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l-GR"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FF8160A-46C1-48ED-A3BB-A2B78F722C5B}" type="slidenum">
              <a:rPr lang="el-GR" smtClean="0"/>
              <a:pPr/>
              <a:t>‹#›</a:t>
            </a:fld>
            <a:endParaRPr lang="el-GR" dirty="0"/>
          </a:p>
        </p:txBody>
      </p:sp>
    </p:spTree>
    <p:extLst>
      <p:ext uri="{BB962C8B-B14F-4D97-AF65-F5344CB8AC3E}">
        <p14:creationId xmlns:p14="http://schemas.microsoft.com/office/powerpoint/2010/main" xmlns="" val="271702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424395DE-EC5C-411B-9F68-1A4D61BE137D}" type="datetimeFigureOut">
              <a:rPr lang="el-GR" smtClean="0"/>
              <a:pPr/>
              <a:t>19/4/2021</a:t>
            </a:fld>
            <a:endParaRPr lang="el-GR"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l-GR"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FF8160A-46C1-48ED-A3BB-A2B78F722C5B}" type="slidenum">
              <a:rPr lang="el-GR" smtClean="0"/>
              <a:pPr/>
              <a:t>‹#›</a:t>
            </a:fld>
            <a:endParaRPr lang="el-GR" dirty="0"/>
          </a:p>
        </p:txBody>
      </p:sp>
    </p:spTree>
    <p:extLst>
      <p:ext uri="{BB962C8B-B14F-4D97-AF65-F5344CB8AC3E}">
        <p14:creationId xmlns:p14="http://schemas.microsoft.com/office/powerpoint/2010/main" xmlns="" val="3388429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lvl1pPr>
              <a:defRPr sz="1800"/>
            </a:lvl1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424395DE-EC5C-411B-9F68-1A4D61BE137D}" type="datetimeFigureOut">
              <a:rPr lang="el-GR" smtClean="0"/>
              <a:pPr/>
              <a:t>19/4/2021</a:t>
            </a:fld>
            <a:endParaRPr lang="el-GR"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l-GR"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FF8160A-46C1-48ED-A3BB-A2B78F722C5B}" type="slidenum">
              <a:rPr lang="el-GR" smtClean="0"/>
              <a:pPr/>
              <a:t>‹#›</a:t>
            </a:fld>
            <a:endParaRPr lang="el-GR" dirty="0"/>
          </a:p>
        </p:txBody>
      </p:sp>
    </p:spTree>
    <p:extLst>
      <p:ext uri="{BB962C8B-B14F-4D97-AF65-F5344CB8AC3E}">
        <p14:creationId xmlns:p14="http://schemas.microsoft.com/office/powerpoint/2010/main" xmlns="" val="3382893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424395DE-EC5C-411B-9F68-1A4D61BE137D}" type="datetimeFigureOut">
              <a:rPr lang="el-GR" smtClean="0"/>
              <a:pPr/>
              <a:t>19/4/2021</a:t>
            </a:fld>
            <a:endParaRPr lang="el-GR"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l-GR"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1FF8160A-46C1-48ED-A3BB-A2B78F722C5B}" type="slidenum">
              <a:rPr lang="el-GR" smtClean="0"/>
              <a:pPr/>
              <a:t>‹#›</a:t>
            </a:fld>
            <a:endParaRPr lang="el-GR" dirty="0"/>
          </a:p>
        </p:txBody>
      </p:sp>
    </p:spTree>
    <p:extLst>
      <p:ext uri="{BB962C8B-B14F-4D97-AF65-F5344CB8AC3E}">
        <p14:creationId xmlns:p14="http://schemas.microsoft.com/office/powerpoint/2010/main" xmlns="" val="1552889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424395DE-EC5C-411B-9F68-1A4D61BE137D}" type="datetimeFigureOut">
              <a:rPr lang="el-GR" smtClean="0"/>
              <a:pPr/>
              <a:t>19/4/2021</a:t>
            </a:fld>
            <a:endParaRPr lang="el-GR"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l-GR"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FF8160A-46C1-48ED-A3BB-A2B78F722C5B}" type="slidenum">
              <a:rPr lang="el-GR" smtClean="0"/>
              <a:pPr/>
              <a:t>‹#›</a:t>
            </a:fld>
            <a:endParaRPr lang="el-GR" dirty="0"/>
          </a:p>
        </p:txBody>
      </p:sp>
    </p:spTree>
    <p:extLst>
      <p:ext uri="{BB962C8B-B14F-4D97-AF65-F5344CB8AC3E}">
        <p14:creationId xmlns:p14="http://schemas.microsoft.com/office/powerpoint/2010/main" xmlns="" val="3941501954"/>
      </p:ext>
    </p:extLst>
  </p:cSld>
  <p:clrMapOvr>
    <a:masterClrMapping/>
  </p:clrMapOvr>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424395DE-EC5C-411B-9F68-1A4D61BE137D}" type="datetimeFigureOut">
              <a:rPr lang="el-GR" smtClean="0"/>
              <a:pPr/>
              <a:t>19/4/2021</a:t>
            </a:fld>
            <a:endParaRPr lang="el-GR" dirty="0"/>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l-GR"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1FF8160A-46C1-48ED-A3BB-A2B78F722C5B}" type="slidenum">
              <a:rPr lang="el-GR" smtClean="0"/>
              <a:pPr/>
              <a:t>‹#›</a:t>
            </a:fld>
            <a:endParaRPr lang="el-GR" dirty="0"/>
          </a:p>
        </p:txBody>
      </p:sp>
    </p:spTree>
    <p:extLst>
      <p:ext uri="{BB962C8B-B14F-4D97-AF65-F5344CB8AC3E}">
        <p14:creationId xmlns:p14="http://schemas.microsoft.com/office/powerpoint/2010/main" xmlns="" val="1522236384"/>
      </p:ext>
    </p:extLst>
  </p:cSld>
  <p:clrMapOvr>
    <a:masterClrMapping/>
  </p:clrMapOvr>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424395DE-EC5C-411B-9F68-1A4D61BE137D}" type="datetimeFigureOut">
              <a:rPr lang="el-GR" smtClean="0"/>
              <a:pPr/>
              <a:t>19/4/2021</a:t>
            </a:fld>
            <a:endParaRPr lang="el-GR" dirty="0"/>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l-GR"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1FF8160A-46C1-48ED-A3BB-A2B78F722C5B}" type="slidenum">
              <a:rPr lang="el-GR" smtClean="0"/>
              <a:pPr/>
              <a:t>‹#›</a:t>
            </a:fld>
            <a:endParaRPr lang="el-GR" dirty="0"/>
          </a:p>
        </p:txBody>
      </p:sp>
    </p:spTree>
    <p:extLst>
      <p:ext uri="{BB962C8B-B14F-4D97-AF65-F5344CB8AC3E}">
        <p14:creationId xmlns:p14="http://schemas.microsoft.com/office/powerpoint/2010/main" xmlns="" val="572564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424395DE-EC5C-411B-9F68-1A4D61BE137D}" type="datetimeFigureOut">
              <a:rPr lang="el-GR" smtClean="0"/>
              <a:pPr/>
              <a:t>19/4/2021</a:t>
            </a:fld>
            <a:endParaRPr lang="el-GR" dirty="0"/>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l-GR"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1FF8160A-46C1-48ED-A3BB-A2B78F722C5B}" type="slidenum">
              <a:rPr lang="el-GR" smtClean="0"/>
              <a:pPr/>
              <a:t>‹#›</a:t>
            </a:fld>
            <a:endParaRPr lang="el-GR" dirty="0"/>
          </a:p>
        </p:txBody>
      </p:sp>
    </p:spTree>
    <p:extLst>
      <p:ext uri="{BB962C8B-B14F-4D97-AF65-F5344CB8AC3E}">
        <p14:creationId xmlns:p14="http://schemas.microsoft.com/office/powerpoint/2010/main" xmlns="" val="190769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lvl1pPr>
              <a:defRPr>
                <a:solidFill>
                  <a:schemeClr val="tx2"/>
                </a:solidFill>
              </a:defRPr>
            </a:lvl1pPr>
          </a:lstStyle>
          <a:p>
            <a:fld id="{424395DE-EC5C-411B-9F68-1A4D61BE137D}" type="datetimeFigureOut">
              <a:rPr lang="el-GR" smtClean="0"/>
              <a:pPr/>
              <a:t>19/4/2021</a:t>
            </a:fld>
            <a:endParaRPr lang="el-GR" dirty="0"/>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l-GR"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1FF8160A-46C1-48ED-A3BB-A2B78F722C5B}" type="slidenum">
              <a:rPr lang="el-GR" smtClean="0"/>
              <a:pPr/>
              <a:t>‹#›</a:t>
            </a:fld>
            <a:endParaRPr lang="el-GR" dirty="0"/>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1545995295"/>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424395DE-EC5C-411B-9F68-1A4D61BE137D}" type="datetimeFigureOut">
              <a:rPr lang="el-GR" smtClean="0"/>
              <a:pPr/>
              <a:t>19/4/2021</a:t>
            </a:fld>
            <a:endParaRPr lang="el-GR"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l-GR"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FF8160A-46C1-48ED-A3BB-A2B78F722C5B}" type="slidenum">
              <a:rPr lang="el-GR" smtClean="0"/>
              <a:pPr/>
              <a:t>‹#›</a:t>
            </a:fld>
            <a:endParaRPr lang="el-GR" dirty="0"/>
          </a:p>
        </p:txBody>
      </p:sp>
    </p:spTree>
    <p:extLst>
      <p:ext uri="{BB962C8B-B14F-4D97-AF65-F5344CB8AC3E}">
        <p14:creationId xmlns:p14="http://schemas.microsoft.com/office/powerpoint/2010/main" xmlns="" val="4148308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424395DE-EC5C-411B-9F68-1A4D61BE137D}" type="datetimeFigureOut">
              <a:rPr lang="el-GR" smtClean="0"/>
              <a:pPr/>
              <a:t>19/4/2021</a:t>
            </a:fld>
            <a:endParaRPr lang="el-GR"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l-GR"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1FF8160A-46C1-48ED-A3BB-A2B78F722C5B}" type="slidenum">
              <a:rPr lang="el-GR" smtClean="0"/>
              <a:pPr/>
              <a:t>‹#›</a:t>
            </a:fld>
            <a:endParaRPr lang="el-GR" dirty="0"/>
          </a:p>
        </p:txBody>
      </p:sp>
    </p:spTree>
    <p:extLst>
      <p:ext uri="{BB962C8B-B14F-4D97-AF65-F5344CB8AC3E}">
        <p14:creationId xmlns:p14="http://schemas.microsoft.com/office/powerpoint/2010/main" xmlns="" val="1424800343"/>
      </p:ext>
    </p:extLst>
  </p:cSld>
  <p:clrMap bg1="dk1" tx1="lt1" bg2="dk2" tx2="lt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lt.wikipedia.org/wiki/Ludwig_van_Beethoven"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561708" y="1573967"/>
            <a:ext cx="9068586" cy="3108096"/>
          </a:xfrm>
        </p:spPr>
        <p:txBody>
          <a:bodyPr/>
          <a:lstStyle/>
          <a:p>
            <a:r>
              <a:rPr lang="el-GR" sz="2000" dirty="0" smtClean="0"/>
              <a:t> </a:t>
            </a:r>
            <a:br>
              <a:rPr lang="el-GR" sz="2000" dirty="0" smtClean="0"/>
            </a:br>
            <a:r>
              <a:rPr lang="el-GR" sz="2000" dirty="0" smtClean="0">
                <a:latin typeface="Arial" pitchFamily="34" charset="0"/>
                <a:cs typeface="Arial" pitchFamily="34" charset="0"/>
              </a:rPr>
              <a:t> </a:t>
            </a:r>
            <a:endParaRPr lang="el-GR" sz="2000" dirty="0">
              <a:latin typeface="Arial" pitchFamily="34" charset="0"/>
              <a:cs typeface="Arial" pitchFamily="34" charset="0"/>
            </a:endParaRPr>
          </a:p>
        </p:txBody>
      </p:sp>
      <p:sp>
        <p:nvSpPr>
          <p:cNvPr id="3" name="2 - Υπότιτλος"/>
          <p:cNvSpPr>
            <a:spLocks noGrp="1"/>
          </p:cNvSpPr>
          <p:nvPr>
            <p:ph type="subTitle" idx="1"/>
          </p:nvPr>
        </p:nvSpPr>
        <p:spPr>
          <a:xfrm>
            <a:off x="1562100" y="1424066"/>
            <a:ext cx="9070848" cy="3715197"/>
          </a:xfrm>
        </p:spPr>
        <p:txBody>
          <a:bodyPr/>
          <a:lstStyle/>
          <a:p>
            <a:endParaRPr lang="el-GR" b="1" dirty="0" smtClean="0"/>
          </a:p>
          <a:p>
            <a:endParaRPr lang="el-GR" b="1" dirty="0" smtClean="0"/>
          </a:p>
          <a:p>
            <a:endParaRPr lang="el-GR" b="1" dirty="0" smtClean="0"/>
          </a:p>
          <a:p>
            <a:r>
              <a:rPr lang="el-GR" b="1" dirty="0" smtClean="0"/>
              <a:t>2</a:t>
            </a:r>
            <a:r>
              <a:rPr lang="el-GR" b="1" smtClean="0"/>
              <a:t>.</a:t>
            </a:r>
            <a:r>
              <a:rPr lang="el-GR" smtClean="0"/>
              <a:t> </a:t>
            </a:r>
            <a:r>
              <a:rPr lang="el-GR" dirty="0" smtClean="0"/>
              <a:t>Ο Μπετόβεν έγραψε την Τρίτη Συμφωνία για τον Ναπολέοντα.</a:t>
            </a:r>
          </a:p>
          <a:p>
            <a:r>
              <a:rPr lang="el-GR" dirty="0" smtClean="0"/>
              <a:t> Γιατί άλλαξε γνώμη στη συνέχεια και την αφιέρωσε στον Ανώνυμο Ήρωα; </a:t>
            </a:r>
          </a:p>
          <a:p>
            <a:r>
              <a:rPr lang="el-GR" dirty="0" smtClean="0"/>
              <a:t>Ποιος άλλος μεγάλος Ιταλός μουσικός εμπνεύστηκε από τους απελευθερωτικούς αγώνες του λαού του;  </a:t>
            </a:r>
          </a:p>
          <a:p>
            <a:r>
              <a:rPr lang="el-GR" dirty="0" smtClean="0"/>
              <a:t>Μαθητές: Άννα, Θεοδώρα, Όλγα</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5CC3CC8-FA8F-47F2-9A8D-ACBBEB65B164}"/>
              </a:ext>
            </a:extLst>
          </p:cNvPr>
          <p:cNvSpPr>
            <a:spLocks noGrp="1"/>
          </p:cNvSpPr>
          <p:nvPr>
            <p:ph type="title"/>
          </p:nvPr>
        </p:nvSpPr>
        <p:spPr>
          <a:xfrm>
            <a:off x="838200" y="681037"/>
            <a:ext cx="10515600" cy="1499430"/>
          </a:xfrm>
        </p:spPr>
        <p:txBody>
          <a:bodyPr>
            <a:normAutofit fontScale="90000"/>
          </a:bodyPr>
          <a:lstStyle/>
          <a:p>
            <a:r>
              <a:rPr lang="el-GR" dirty="0"/>
              <a:t/>
            </a:r>
            <a:br>
              <a:rPr lang="el-GR" dirty="0"/>
            </a:br>
            <a:r>
              <a:rPr lang="el-GR" dirty="0"/>
              <a:t/>
            </a:r>
            <a:br>
              <a:rPr lang="el-GR" dirty="0"/>
            </a:br>
            <a:r>
              <a:rPr lang="el-GR" dirty="0">
                <a:solidFill>
                  <a:srgbClr val="FFFF00"/>
                </a:solidFill>
              </a:rPr>
              <a:t>Ποιος άλλος μεγάλος Ιταλός μουσικός εμπνεύστηκε από τους απελευθερωτικούς αγώνες του λαού του; </a:t>
            </a:r>
          </a:p>
        </p:txBody>
      </p:sp>
      <p:sp>
        <p:nvSpPr>
          <p:cNvPr id="3" name="Θέση περιεχομένου 2">
            <a:extLst>
              <a:ext uri="{FF2B5EF4-FFF2-40B4-BE49-F238E27FC236}">
                <a16:creationId xmlns:a16="http://schemas.microsoft.com/office/drawing/2014/main" xmlns="" id="{94FC0BA8-D775-45D3-93D4-BAC8EEBBD225}"/>
              </a:ext>
            </a:extLst>
          </p:cNvPr>
          <p:cNvSpPr>
            <a:spLocks noGrp="1"/>
          </p:cNvSpPr>
          <p:nvPr>
            <p:ph idx="1"/>
          </p:nvPr>
        </p:nvSpPr>
        <p:spPr>
          <a:xfrm>
            <a:off x="838200" y="2180467"/>
            <a:ext cx="10515600" cy="4351338"/>
          </a:xfrm>
        </p:spPr>
        <p:txBody>
          <a:bodyPr/>
          <a:lstStyle/>
          <a:p>
            <a:endParaRPr lang="el-GR" dirty="0"/>
          </a:p>
          <a:p>
            <a:endParaRPr lang="el-GR" dirty="0"/>
          </a:p>
          <a:p>
            <a:endParaRPr lang="el-GR" dirty="0"/>
          </a:p>
          <a:p>
            <a:pPr marL="0" indent="0">
              <a:buNone/>
            </a:pPr>
            <a:r>
              <a:rPr lang="el-GR" dirty="0">
                <a:solidFill>
                  <a:schemeClr val="bg1"/>
                </a:solidFill>
              </a:rPr>
              <a:t>ένας άλλος Ιταλός μουσικός που εμπνεύστηκε από τους απελευθερωτικούς αγώνες του λαού του ήταν ο Τζουζέππε Βέρντι (</a:t>
            </a:r>
            <a:r>
              <a:rPr lang="fr-HT" dirty="0">
                <a:solidFill>
                  <a:schemeClr val="bg1"/>
                </a:solidFill>
              </a:rPr>
              <a:t>Giuseppe Verdi, 1813-1901)</a:t>
            </a:r>
            <a:endParaRPr lang="el-GR" dirty="0">
              <a:solidFill>
                <a:schemeClr val="bg1"/>
              </a:solidFill>
            </a:endParaRPr>
          </a:p>
          <a:p>
            <a:pPr marL="0" indent="0">
              <a:buNone/>
            </a:pPr>
            <a:endParaRPr lang="el-GR" dirty="0">
              <a:solidFill>
                <a:schemeClr val="bg1"/>
              </a:solidFill>
            </a:endParaRPr>
          </a:p>
        </p:txBody>
      </p:sp>
      <p:pic>
        <p:nvPicPr>
          <p:cNvPr id="4" name="Εικόνα 3">
            <a:extLst>
              <a:ext uri="{FF2B5EF4-FFF2-40B4-BE49-F238E27FC236}">
                <a16:creationId xmlns:a16="http://schemas.microsoft.com/office/drawing/2014/main" xmlns="" id="{FCB260A3-FF1D-4EC1-B36C-0677FFBEE415}"/>
              </a:ext>
            </a:extLst>
          </p:cNvPr>
          <p:cNvPicPr>
            <a:picLocks noChangeAspect="1"/>
          </p:cNvPicPr>
          <p:nvPr/>
        </p:nvPicPr>
        <p:blipFill>
          <a:blip r:embed="rId2"/>
          <a:stretch>
            <a:fillRect/>
          </a:stretch>
        </p:blipFill>
        <p:spPr>
          <a:xfrm>
            <a:off x="8670594" y="3903261"/>
            <a:ext cx="2493275" cy="1951629"/>
          </a:xfrm>
          <a:prstGeom prst="rect">
            <a:avLst/>
          </a:prstGeom>
        </p:spPr>
      </p:pic>
    </p:spTree>
    <p:extLst>
      <p:ext uri="{BB962C8B-B14F-4D97-AF65-F5344CB8AC3E}">
        <p14:creationId xmlns:p14="http://schemas.microsoft.com/office/powerpoint/2010/main" xmlns="" val="1195924369"/>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B1BF27E-7838-47C8-8B92-6E3B6B38B19C}"/>
              </a:ext>
            </a:extLst>
          </p:cNvPr>
          <p:cNvSpPr>
            <a:spLocks noGrp="1"/>
          </p:cNvSpPr>
          <p:nvPr>
            <p:ph type="title"/>
          </p:nvPr>
        </p:nvSpPr>
        <p:spPr/>
        <p:txBody>
          <a:bodyPr>
            <a:normAutofit fontScale="90000"/>
          </a:bodyPr>
          <a:lstStyle/>
          <a:p>
            <a:r>
              <a:rPr lang="el-GR" dirty="0">
                <a:solidFill>
                  <a:srgbClr val="FFFF00"/>
                </a:solidFill>
              </a:rPr>
              <a:t>Λίγα λόγια για την ζωή του Ιταλού μουσικού</a:t>
            </a:r>
          </a:p>
        </p:txBody>
      </p:sp>
      <p:sp>
        <p:nvSpPr>
          <p:cNvPr id="3" name="Θέση περιεχομένου 2">
            <a:extLst>
              <a:ext uri="{FF2B5EF4-FFF2-40B4-BE49-F238E27FC236}">
                <a16:creationId xmlns:a16="http://schemas.microsoft.com/office/drawing/2014/main" xmlns="" id="{C0F0A768-F29A-4AE5-91DE-135ABF3E6F20}"/>
              </a:ext>
            </a:extLst>
          </p:cNvPr>
          <p:cNvSpPr>
            <a:spLocks noGrp="1"/>
          </p:cNvSpPr>
          <p:nvPr>
            <p:ph idx="1"/>
          </p:nvPr>
        </p:nvSpPr>
        <p:spPr/>
        <p:txBody>
          <a:bodyPr/>
          <a:lstStyle/>
          <a:p>
            <a:endParaRPr lang="el-GR" dirty="0">
              <a:solidFill>
                <a:schemeClr val="bg1"/>
              </a:solidFill>
            </a:endParaRPr>
          </a:p>
          <a:p>
            <a:r>
              <a:rPr lang="el-GR" dirty="0">
                <a:solidFill>
                  <a:schemeClr val="bg1"/>
                </a:solidFill>
              </a:rPr>
              <a:t>Οι όπερές του βρίσκονται στην κορυφή του οπερατικού ρεπερτορίου από την πρώτη τους εκτέλεση μέχρι σήμερα. Σαν νέος δοκιμάστηκε σκληρά, όταν η γυναίκα του και τα δύο μικρά παιδιά του πέθαναν μέσα σε δύο χρόνια. </a:t>
            </a:r>
          </a:p>
          <a:p>
            <a:endParaRPr lang="el-GR" dirty="0"/>
          </a:p>
        </p:txBody>
      </p:sp>
    </p:spTree>
    <p:extLst>
      <p:ext uri="{BB962C8B-B14F-4D97-AF65-F5344CB8AC3E}">
        <p14:creationId xmlns:p14="http://schemas.microsoft.com/office/powerpoint/2010/main" xmlns="" val="1950451931"/>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75CA080-7273-404F-8FA6-615AC2E51D32}"/>
              </a:ext>
            </a:extLst>
          </p:cNvPr>
          <p:cNvSpPr>
            <a:spLocks noGrp="1"/>
          </p:cNvSpPr>
          <p:nvPr>
            <p:ph type="title"/>
          </p:nvPr>
        </p:nvSpPr>
        <p:spPr/>
        <p:txBody>
          <a:bodyPr>
            <a:normAutofit fontScale="90000"/>
          </a:bodyPr>
          <a:lstStyle/>
          <a:p>
            <a:r>
              <a:rPr lang="el-GR" dirty="0">
                <a:solidFill>
                  <a:srgbClr val="FFFF00"/>
                </a:solidFill>
              </a:rPr>
              <a:t>Λίγα λόγια για την ζωή του Ιταλού μουσικού</a:t>
            </a:r>
          </a:p>
        </p:txBody>
      </p:sp>
      <p:sp>
        <p:nvSpPr>
          <p:cNvPr id="3" name="Θέση περιεχομένου 2">
            <a:extLst>
              <a:ext uri="{FF2B5EF4-FFF2-40B4-BE49-F238E27FC236}">
                <a16:creationId xmlns:a16="http://schemas.microsoft.com/office/drawing/2014/main" xmlns="" id="{BB812DFE-E1BD-40BA-8668-E4D21A36903D}"/>
              </a:ext>
            </a:extLst>
          </p:cNvPr>
          <p:cNvSpPr>
            <a:spLocks noGrp="1"/>
          </p:cNvSpPr>
          <p:nvPr>
            <p:ph idx="1"/>
          </p:nvPr>
        </p:nvSpPr>
        <p:spPr/>
        <p:txBody>
          <a:bodyPr/>
          <a:lstStyle/>
          <a:p>
            <a:pPr marL="0" indent="0">
              <a:buNone/>
            </a:pPr>
            <a:r>
              <a:rPr lang="el-GR" dirty="0">
                <a:solidFill>
                  <a:schemeClr val="bg1"/>
                </a:solidFill>
              </a:rPr>
              <a:t>Ρίχτηκε στη σύνθεση γράφοντας δύο όπερες το χρόνο και ανεβάζοντάς τις πάντα με επιτυχία στα μεγαλύτερα λυρικά θέατρα της Ρώμης, του Μιλάνου, της Βενετίας, του Λονδίνου και του Παρισιού. Το 1842 γνώρισε τη σοπράνο Τζουζεππίνα Στρεππόνι, που έγινε σύντροφος της ζωής του</a:t>
            </a:r>
          </a:p>
        </p:txBody>
      </p:sp>
      <p:pic>
        <p:nvPicPr>
          <p:cNvPr id="4" name="Εικόνα 3">
            <a:extLst>
              <a:ext uri="{FF2B5EF4-FFF2-40B4-BE49-F238E27FC236}">
                <a16:creationId xmlns:a16="http://schemas.microsoft.com/office/drawing/2014/main" xmlns="" id="{EA8B2E31-68E3-44C0-AB2A-1B0BEC153494}"/>
              </a:ext>
            </a:extLst>
          </p:cNvPr>
          <p:cNvPicPr>
            <a:picLocks noChangeAspect="1"/>
          </p:cNvPicPr>
          <p:nvPr/>
        </p:nvPicPr>
        <p:blipFill>
          <a:blip r:embed="rId2"/>
          <a:stretch>
            <a:fillRect/>
          </a:stretch>
        </p:blipFill>
        <p:spPr>
          <a:xfrm>
            <a:off x="5582433" y="3130153"/>
            <a:ext cx="4503264" cy="2351768"/>
          </a:xfrm>
          <a:prstGeom prst="rect">
            <a:avLst/>
          </a:prstGeom>
        </p:spPr>
      </p:pic>
    </p:spTree>
    <p:extLst>
      <p:ext uri="{BB962C8B-B14F-4D97-AF65-F5344CB8AC3E}">
        <p14:creationId xmlns:p14="http://schemas.microsoft.com/office/powerpoint/2010/main" xmlns="" val="4125088744"/>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AB919AA-0FC9-46F5-9F06-FCB247452774}"/>
              </a:ext>
            </a:extLst>
          </p:cNvPr>
          <p:cNvSpPr>
            <a:spLocks noGrp="1"/>
          </p:cNvSpPr>
          <p:nvPr>
            <p:ph type="title"/>
          </p:nvPr>
        </p:nvSpPr>
        <p:spPr/>
        <p:txBody>
          <a:bodyPr/>
          <a:lstStyle/>
          <a:p>
            <a:r>
              <a:rPr lang="el-GR" dirty="0">
                <a:solidFill>
                  <a:srgbClr val="FFFF00"/>
                </a:solidFill>
              </a:rPr>
              <a:t>Ο αγώνας του </a:t>
            </a:r>
          </a:p>
        </p:txBody>
      </p:sp>
      <p:sp>
        <p:nvSpPr>
          <p:cNvPr id="3" name="Θέση περιεχομένου 2">
            <a:extLst>
              <a:ext uri="{FF2B5EF4-FFF2-40B4-BE49-F238E27FC236}">
                <a16:creationId xmlns:a16="http://schemas.microsoft.com/office/drawing/2014/main" xmlns="" id="{92B58B15-BC6F-4F91-B8B9-9CDC37B8CADE}"/>
              </a:ext>
            </a:extLst>
          </p:cNvPr>
          <p:cNvSpPr>
            <a:spLocks noGrp="1"/>
          </p:cNvSpPr>
          <p:nvPr>
            <p:ph idx="1"/>
          </p:nvPr>
        </p:nvSpPr>
        <p:spPr/>
        <p:txBody>
          <a:bodyPr/>
          <a:lstStyle/>
          <a:p>
            <a:r>
              <a:rPr lang="el-GR" dirty="0">
                <a:solidFill>
                  <a:schemeClr val="bg1"/>
                </a:solidFill>
              </a:rPr>
              <a:t>Το όνομα του Βέρντι συνδέθηκε με τον ιταλικό απελευθερωτικό αγώνα κατά του αυστριακού ζυγού: το σύνθημα “Viva Verdi” χρησιμοποιούνταν συμβολικά σαν ακρωνύμιο για το όνομα του υποψήφιου βασιλιά του ανεξάρτητου ιταλικού κράτους Vittorio Emmanuele, Re d’Italia (το σύνθημα σήμαινε «Ζήτω ο Βίκτωρ Εμμανουήλ, βασιλιάς της Ιταλίας»). </a:t>
            </a:r>
          </a:p>
          <a:p>
            <a:endParaRPr lang="el-GR" dirty="0"/>
          </a:p>
        </p:txBody>
      </p:sp>
    </p:spTree>
    <p:extLst>
      <p:ext uri="{BB962C8B-B14F-4D97-AF65-F5344CB8AC3E}">
        <p14:creationId xmlns:p14="http://schemas.microsoft.com/office/powerpoint/2010/main" xmlns="" val="1659528418"/>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F56DD55-CE14-47DD-BD82-704D66EC87F5}"/>
              </a:ext>
            </a:extLst>
          </p:cNvPr>
          <p:cNvSpPr>
            <a:spLocks noGrp="1"/>
          </p:cNvSpPr>
          <p:nvPr>
            <p:ph type="title"/>
          </p:nvPr>
        </p:nvSpPr>
        <p:spPr/>
        <p:txBody>
          <a:bodyPr/>
          <a:lstStyle/>
          <a:p>
            <a:r>
              <a:rPr lang="el-GR" dirty="0">
                <a:solidFill>
                  <a:srgbClr val="FFFF00"/>
                </a:solidFill>
              </a:rPr>
              <a:t>Ο αγώνας του </a:t>
            </a:r>
          </a:p>
        </p:txBody>
      </p:sp>
      <p:sp>
        <p:nvSpPr>
          <p:cNvPr id="3" name="Θέση περιεχομένου 2">
            <a:extLst>
              <a:ext uri="{FF2B5EF4-FFF2-40B4-BE49-F238E27FC236}">
                <a16:creationId xmlns:a16="http://schemas.microsoft.com/office/drawing/2014/main" xmlns="" id="{BAEBC3F8-799E-4B3F-B7C4-46C811B1FB45}"/>
              </a:ext>
            </a:extLst>
          </p:cNvPr>
          <p:cNvSpPr>
            <a:spLocks noGrp="1"/>
          </p:cNvSpPr>
          <p:nvPr>
            <p:ph idx="1"/>
          </p:nvPr>
        </p:nvSpPr>
        <p:spPr/>
        <p:txBody>
          <a:bodyPr/>
          <a:lstStyle/>
          <a:p>
            <a:r>
              <a:rPr lang="el-GR" dirty="0">
                <a:solidFill>
                  <a:schemeClr val="bg1"/>
                </a:solidFill>
              </a:rPr>
              <a:t>Όταν η Ιταλία κέρδισε την ανεξαρτησία της, ο Βέρντι ανακηρύχτηκε τιμητικά βουλευτής της πρώτης ιταλικής βουλής. Την ημέρα της κηδείας του τα σχολεία έκλεισαν και χιλιάδες θαυμαστές τον συνόδευσαν στον τάφο του.</a:t>
            </a:r>
          </a:p>
          <a:p>
            <a:endParaRPr lang="el-GR" dirty="0">
              <a:solidFill>
                <a:schemeClr val="bg1"/>
              </a:solidFill>
            </a:endParaRPr>
          </a:p>
        </p:txBody>
      </p:sp>
      <p:pic>
        <p:nvPicPr>
          <p:cNvPr id="4" name="Εικόνα 3">
            <a:extLst>
              <a:ext uri="{FF2B5EF4-FFF2-40B4-BE49-F238E27FC236}">
                <a16:creationId xmlns:a16="http://schemas.microsoft.com/office/drawing/2014/main" xmlns="" id="{C8182FA0-95AD-46E8-8A68-4533944579C0}"/>
              </a:ext>
            </a:extLst>
          </p:cNvPr>
          <p:cNvPicPr>
            <a:picLocks noChangeAspect="1"/>
          </p:cNvPicPr>
          <p:nvPr/>
        </p:nvPicPr>
        <p:blipFill>
          <a:blip r:embed="rId2"/>
          <a:stretch>
            <a:fillRect/>
          </a:stretch>
        </p:blipFill>
        <p:spPr>
          <a:xfrm>
            <a:off x="6645127" y="3043450"/>
            <a:ext cx="2376043" cy="2896055"/>
          </a:xfrm>
          <a:prstGeom prst="rect">
            <a:avLst/>
          </a:prstGeom>
        </p:spPr>
      </p:pic>
    </p:spTree>
    <p:extLst>
      <p:ext uri="{BB962C8B-B14F-4D97-AF65-F5344CB8AC3E}">
        <p14:creationId xmlns:p14="http://schemas.microsoft.com/office/powerpoint/2010/main" xmlns="" val="1383228588"/>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xmlns="" id="{D9DA577A-642F-48BE-A31C-B4B951712257}"/>
              </a:ext>
            </a:extLst>
          </p:cNvPr>
          <p:cNvPicPr>
            <a:picLocks noChangeAspect="1"/>
          </p:cNvPicPr>
          <p:nvPr/>
        </p:nvPicPr>
        <p:blipFill>
          <a:blip r:embed="rId2"/>
          <a:stretch>
            <a:fillRect/>
          </a:stretch>
        </p:blipFill>
        <p:spPr>
          <a:xfrm>
            <a:off x="3125054" y="665328"/>
            <a:ext cx="5650457" cy="5527343"/>
          </a:xfrm>
          <a:prstGeom prst="rect">
            <a:avLst/>
          </a:prstGeom>
        </p:spPr>
      </p:pic>
    </p:spTree>
    <p:extLst>
      <p:ext uri="{BB962C8B-B14F-4D97-AF65-F5344CB8AC3E}">
        <p14:creationId xmlns:p14="http://schemas.microsoft.com/office/powerpoint/2010/main" xmlns="" val="286813214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B801980-1C10-4A16-86B7-2A7BD1CB7624}"/>
              </a:ext>
            </a:extLst>
          </p:cNvPr>
          <p:cNvSpPr>
            <a:spLocks noGrp="1"/>
          </p:cNvSpPr>
          <p:nvPr>
            <p:ph type="ctrTitle"/>
          </p:nvPr>
        </p:nvSpPr>
        <p:spPr/>
        <p:style>
          <a:lnRef idx="1">
            <a:schemeClr val="accent6"/>
          </a:lnRef>
          <a:fillRef idx="2">
            <a:schemeClr val="accent6"/>
          </a:fillRef>
          <a:effectRef idx="1">
            <a:schemeClr val="accent6"/>
          </a:effectRef>
          <a:fontRef idx="minor">
            <a:schemeClr val="dk1"/>
          </a:fontRef>
        </p:style>
        <p:txBody>
          <a:bodyPr/>
          <a:lstStyle/>
          <a:p>
            <a:r>
              <a:rPr lang="el-GR" dirty="0"/>
              <a:t>Εργασία ΚΠΑ </a:t>
            </a:r>
          </a:p>
        </p:txBody>
      </p:sp>
      <p:sp>
        <p:nvSpPr>
          <p:cNvPr id="3" name="Υπότιτλος 2">
            <a:extLst>
              <a:ext uri="{FF2B5EF4-FFF2-40B4-BE49-F238E27FC236}">
                <a16:creationId xmlns:a16="http://schemas.microsoft.com/office/drawing/2014/main" xmlns="" id="{7F9F123F-BEEE-4EEE-8762-AC9BD7F34D67}"/>
              </a:ext>
            </a:extLst>
          </p:cNvPr>
          <p:cNvSpPr>
            <a:spLocks noGrp="1"/>
          </p:cNvSpPr>
          <p:nvPr>
            <p:ph type="subTitle" idx="1"/>
          </p:nvPr>
        </p:nvSpPr>
        <p:spPr/>
        <p:txBody>
          <a:bodyPr>
            <a:normAutofit/>
          </a:bodyPr>
          <a:lstStyle/>
          <a:p>
            <a:r>
              <a:rPr lang="el-GR" dirty="0"/>
              <a:t>Γ1 από </a:t>
            </a:r>
            <a:r>
              <a:rPr lang="el-GR" dirty="0" smtClean="0"/>
              <a:t>τις </a:t>
            </a:r>
            <a:r>
              <a:rPr lang="el-GR" dirty="0"/>
              <a:t>μαθήτριες </a:t>
            </a:r>
            <a:r>
              <a:rPr lang="el-GR" dirty="0" smtClean="0"/>
              <a:t> Άννα, Θεοδώρα και </a:t>
            </a:r>
            <a:r>
              <a:rPr lang="el-GR" dirty="0"/>
              <a:t>Όλγα </a:t>
            </a:r>
          </a:p>
          <a:p>
            <a:endParaRPr lang="el-GR" dirty="0"/>
          </a:p>
        </p:txBody>
      </p:sp>
    </p:spTree>
    <p:extLst>
      <p:ext uri="{BB962C8B-B14F-4D97-AF65-F5344CB8AC3E}">
        <p14:creationId xmlns:p14="http://schemas.microsoft.com/office/powerpoint/2010/main" xmlns="" val="330430288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0932568-D774-45A3-B0F9-688131BC1781}"/>
              </a:ext>
            </a:extLst>
          </p:cNvPr>
          <p:cNvSpPr>
            <a:spLocks noGrp="1"/>
          </p:cNvSpPr>
          <p:nvPr>
            <p:ph type="title"/>
          </p:nvPr>
        </p:nvSpPr>
        <p:spPr/>
        <p:txBody>
          <a:bodyPr>
            <a:normAutofit fontScale="90000"/>
          </a:bodyPr>
          <a:lstStyle/>
          <a:p>
            <a:r>
              <a:rPr lang="el-GR" dirty="0">
                <a:solidFill>
                  <a:srgbClr val="FFFF00"/>
                </a:solidFill>
              </a:rPr>
              <a:t>Λίγα λόγια για την 3</a:t>
            </a:r>
            <a:r>
              <a:rPr lang="el-GR" baseline="30000" dirty="0">
                <a:solidFill>
                  <a:srgbClr val="FFFF00"/>
                </a:solidFill>
              </a:rPr>
              <a:t>η</a:t>
            </a:r>
            <a:r>
              <a:rPr lang="el-GR" dirty="0">
                <a:solidFill>
                  <a:srgbClr val="FFFF00"/>
                </a:solidFill>
              </a:rPr>
              <a:t> Συμφωνία του Μπετόβεν</a:t>
            </a:r>
          </a:p>
        </p:txBody>
      </p:sp>
      <p:sp>
        <p:nvSpPr>
          <p:cNvPr id="3" name="Θέση περιεχομένου 2">
            <a:extLst>
              <a:ext uri="{FF2B5EF4-FFF2-40B4-BE49-F238E27FC236}">
                <a16:creationId xmlns:a16="http://schemas.microsoft.com/office/drawing/2014/main" xmlns="" id="{70D038DA-BF68-4584-8998-10A199937575}"/>
              </a:ext>
            </a:extLst>
          </p:cNvPr>
          <p:cNvSpPr>
            <a:spLocks noGrp="1"/>
          </p:cNvSpPr>
          <p:nvPr>
            <p:ph idx="1"/>
          </p:nvPr>
        </p:nvSpPr>
        <p:spPr/>
        <p:txBody>
          <a:bodyPr>
            <a:normAutofit/>
          </a:bodyPr>
          <a:lstStyle/>
          <a:p>
            <a:r>
              <a:rPr lang="el-GR" dirty="0">
                <a:solidFill>
                  <a:schemeClr val="bg1"/>
                </a:solidFill>
              </a:rPr>
              <a:t>Η 3η Συμφωνία σε Μι ύφεση μείζονα, Opus 55, γνωστή και ως Ηρωική Συμφωνία (Sinfonia Eroica), είναι μία συμφωνία του Λούντβιχ βαν Μπετόβεν, η οποία σηματοδοτεί την μεσαία και δημιουργική περίοδο του συνθέτη. Θεωρείται ένα από τα σπουδαιότερα έργα του Μπετόβεν.</a:t>
            </a:r>
          </a:p>
          <a:p>
            <a:endParaRPr lang="el-GR" dirty="0"/>
          </a:p>
        </p:txBody>
      </p:sp>
      <p:pic>
        <p:nvPicPr>
          <p:cNvPr id="4" name="Εικόνα 3">
            <a:extLst>
              <a:ext uri="{FF2B5EF4-FFF2-40B4-BE49-F238E27FC236}">
                <a16:creationId xmlns:a16="http://schemas.microsoft.com/office/drawing/2014/main" xmlns="" id="{27E72B9B-01C3-48AB-91A4-2C56F3532BBC}"/>
              </a:ext>
            </a:extLst>
          </p:cNvPr>
          <p:cNvPicPr>
            <a:picLocks noChangeAspect="1"/>
          </p:cNvPicPr>
          <p:nvPr/>
        </p:nvPicPr>
        <p:blipFill>
          <a:blip r:embed="rId2" cstate="print"/>
          <a:stretch>
            <a:fillRect/>
          </a:stretch>
        </p:blipFill>
        <p:spPr>
          <a:xfrm>
            <a:off x="2320120" y="3601860"/>
            <a:ext cx="6782937" cy="2678752"/>
          </a:xfrm>
          <a:prstGeom prst="rect">
            <a:avLst/>
          </a:prstGeom>
        </p:spPr>
      </p:pic>
    </p:spTree>
    <p:extLst>
      <p:ext uri="{BB962C8B-B14F-4D97-AF65-F5344CB8AC3E}">
        <p14:creationId xmlns:p14="http://schemas.microsoft.com/office/powerpoint/2010/main" xmlns="" val="51644271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5474258-8140-4B6E-9266-B0479CBED699}"/>
              </a:ext>
            </a:extLst>
          </p:cNvPr>
          <p:cNvSpPr>
            <a:spLocks noGrp="1"/>
          </p:cNvSpPr>
          <p:nvPr>
            <p:ph type="title"/>
          </p:nvPr>
        </p:nvSpPr>
        <p:spPr/>
        <p:txBody>
          <a:bodyPr>
            <a:normAutofit fontScale="90000"/>
          </a:bodyPr>
          <a:lstStyle/>
          <a:p>
            <a:r>
              <a:rPr lang="el-GR" dirty="0">
                <a:solidFill>
                  <a:srgbClr val="FFFF00"/>
                </a:solidFill>
              </a:rPr>
              <a:t>Λίγα λόγια για την 3η Συμφωνία του Μπετόβεν</a:t>
            </a:r>
          </a:p>
        </p:txBody>
      </p:sp>
      <p:sp>
        <p:nvSpPr>
          <p:cNvPr id="3" name="Θέση περιεχομένου 2">
            <a:extLst>
              <a:ext uri="{FF2B5EF4-FFF2-40B4-BE49-F238E27FC236}">
                <a16:creationId xmlns:a16="http://schemas.microsoft.com/office/drawing/2014/main" xmlns="" id="{61696B4D-659D-40BF-9B85-FE207C5FE94B}"/>
              </a:ext>
            </a:extLst>
          </p:cNvPr>
          <p:cNvSpPr>
            <a:spLocks noGrp="1"/>
          </p:cNvSpPr>
          <p:nvPr>
            <p:ph idx="1"/>
          </p:nvPr>
        </p:nvSpPr>
        <p:spPr/>
        <p:txBody>
          <a:bodyPr/>
          <a:lstStyle/>
          <a:p>
            <a:r>
              <a:rPr lang="el-GR" dirty="0">
                <a:solidFill>
                  <a:schemeClr val="bg1"/>
                </a:solidFill>
              </a:rPr>
              <a:t>Ο Μπετόβεν ξεκίνησε τη σύνθεση της 3ης, αμέσως μετά το τέλος της 2ης Συμφωνίας σε Ρε μείζονα, Op. 36, και την ολοκλήρωσε στις αρχές του 1804. Η πρώτη παρουσίαση της συμφωνίας έγινε στις 7 Απριλίου 1805, στη Βιέννη. Η συμφωνία ήταν αφιερωμένη στον Ναπολέοντα Α΄, αλλά αργότερα ο Μπετόβεν απέσυρε την αφιέρωση του.</a:t>
            </a:r>
          </a:p>
          <a:p>
            <a:endParaRPr lang="el-GR" dirty="0"/>
          </a:p>
        </p:txBody>
      </p:sp>
      <p:pic>
        <p:nvPicPr>
          <p:cNvPr id="4" name="Εικόνα 3">
            <a:extLst>
              <a:ext uri="{FF2B5EF4-FFF2-40B4-BE49-F238E27FC236}">
                <a16:creationId xmlns:a16="http://schemas.microsoft.com/office/drawing/2014/main" xmlns="" id="{1EEE3E9F-0891-40DE-BDFD-9ECA829F68AF}"/>
              </a:ext>
            </a:extLst>
          </p:cNvPr>
          <p:cNvPicPr>
            <a:picLocks noChangeAspect="1"/>
          </p:cNvPicPr>
          <p:nvPr/>
        </p:nvPicPr>
        <p:blipFill>
          <a:blip r:embed="rId2"/>
          <a:stretch>
            <a:fillRect/>
          </a:stretch>
        </p:blipFill>
        <p:spPr>
          <a:xfrm>
            <a:off x="3271197" y="3575713"/>
            <a:ext cx="4667250" cy="2111422"/>
          </a:xfrm>
          <a:prstGeom prst="rect">
            <a:avLst/>
          </a:prstGeom>
        </p:spPr>
      </p:pic>
    </p:spTree>
    <p:extLst>
      <p:ext uri="{BB962C8B-B14F-4D97-AF65-F5344CB8AC3E}">
        <p14:creationId xmlns:p14="http://schemas.microsoft.com/office/powerpoint/2010/main" xmlns="" val="1659495253"/>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C52668D-8E81-40E6-8816-350624CE7360}"/>
              </a:ext>
            </a:extLst>
          </p:cNvPr>
          <p:cNvSpPr>
            <a:spLocks noGrp="1"/>
          </p:cNvSpPr>
          <p:nvPr>
            <p:ph type="title"/>
          </p:nvPr>
        </p:nvSpPr>
        <p:spPr/>
        <p:txBody>
          <a:bodyPr>
            <a:normAutofit fontScale="90000"/>
          </a:bodyPr>
          <a:lstStyle/>
          <a:p>
            <a:r>
              <a:rPr lang="el-GR" dirty="0">
                <a:solidFill>
                  <a:srgbClr val="FFFF00"/>
                </a:solidFill>
              </a:rPr>
              <a:t>Γιατί άλλαξε γνώμη στη συνέχεια και την αφιέρωσε στον Ανώνυμο Ήρωα;</a:t>
            </a:r>
          </a:p>
        </p:txBody>
      </p:sp>
      <p:sp>
        <p:nvSpPr>
          <p:cNvPr id="3" name="Θέση περιεχομένου 2">
            <a:extLst>
              <a:ext uri="{FF2B5EF4-FFF2-40B4-BE49-F238E27FC236}">
                <a16:creationId xmlns:a16="http://schemas.microsoft.com/office/drawing/2014/main" xmlns="" id="{0DE4DD8E-4CAD-4211-A599-EEA40E57AE44}"/>
              </a:ext>
            </a:extLst>
          </p:cNvPr>
          <p:cNvSpPr>
            <a:spLocks noGrp="1"/>
          </p:cNvSpPr>
          <p:nvPr>
            <p:ph idx="1"/>
          </p:nvPr>
        </p:nvSpPr>
        <p:spPr/>
        <p:txBody>
          <a:bodyPr>
            <a:normAutofit/>
          </a:bodyPr>
          <a:lstStyle/>
          <a:p>
            <a:r>
              <a:rPr lang="el-GR" dirty="0">
                <a:solidFill>
                  <a:schemeClr val="bg1"/>
                </a:solidFill>
              </a:rPr>
              <a:t>Ο λόγος που αρχικά η Τρίτη συμφωνία αφιερώθηκε  στον Ναπολέοντα Βοναπάρτη, ήταν επειδή ο δημιουργός της θαύμαζε το νέο σύνταγμα του Ναπολέοντα, που ήταν βασισμένο σε "</a:t>
            </a:r>
            <a:r>
              <a:rPr lang="el-GR" b="1" dirty="0">
                <a:solidFill>
                  <a:schemeClr val="bg1"/>
                </a:solidFill>
                <a:effectLst>
                  <a:outerShdw blurRad="38100" dist="38100" dir="2700000" algn="tl">
                    <a:srgbClr val="000000">
                      <a:alpha val="43137"/>
                    </a:srgbClr>
                  </a:outerShdw>
                </a:effectLst>
              </a:rPr>
              <a:t>αληθείς αρχές της αντιπροσωπευτικής κυβέρνησης, στα ιερά δικαιώματα της ιδιοκτησίας, της ισότητας και της ελευθερίας</a:t>
            </a:r>
            <a:r>
              <a:rPr lang="el-GR" dirty="0">
                <a:solidFill>
                  <a:schemeClr val="bg1"/>
                </a:solidFill>
              </a:rPr>
              <a:t>"..</a:t>
            </a:r>
          </a:p>
          <a:p>
            <a:endParaRPr lang="el-GR" dirty="0"/>
          </a:p>
        </p:txBody>
      </p:sp>
      <p:pic>
        <p:nvPicPr>
          <p:cNvPr id="4" name="Εικόνα 3">
            <a:extLst>
              <a:ext uri="{FF2B5EF4-FFF2-40B4-BE49-F238E27FC236}">
                <a16:creationId xmlns:a16="http://schemas.microsoft.com/office/drawing/2014/main" xmlns="" id="{39C31836-1B1E-4BC7-94F0-E44EAE7BC17D}"/>
              </a:ext>
            </a:extLst>
          </p:cNvPr>
          <p:cNvPicPr>
            <a:picLocks noChangeAspect="1"/>
          </p:cNvPicPr>
          <p:nvPr/>
        </p:nvPicPr>
        <p:blipFill>
          <a:blip r:embed="rId2"/>
          <a:stretch>
            <a:fillRect/>
          </a:stretch>
        </p:blipFill>
        <p:spPr>
          <a:xfrm>
            <a:off x="2537559" y="3429000"/>
            <a:ext cx="3863241" cy="2494128"/>
          </a:xfrm>
          <a:prstGeom prst="rect">
            <a:avLst/>
          </a:prstGeom>
        </p:spPr>
      </p:pic>
    </p:spTree>
    <p:extLst>
      <p:ext uri="{BB962C8B-B14F-4D97-AF65-F5344CB8AC3E}">
        <p14:creationId xmlns:p14="http://schemas.microsoft.com/office/powerpoint/2010/main" xmlns="" val="4061740850"/>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F260098-47A6-41FB-BF82-A6873069B590}"/>
              </a:ext>
            </a:extLst>
          </p:cNvPr>
          <p:cNvSpPr>
            <a:spLocks noGrp="1"/>
          </p:cNvSpPr>
          <p:nvPr>
            <p:ph type="title"/>
          </p:nvPr>
        </p:nvSpPr>
        <p:spPr/>
        <p:txBody>
          <a:bodyPr>
            <a:normAutofit fontScale="90000"/>
          </a:bodyPr>
          <a:lstStyle/>
          <a:p>
            <a:r>
              <a:rPr lang="el-GR" dirty="0">
                <a:solidFill>
                  <a:srgbClr val="FFFF00"/>
                </a:solidFill>
              </a:rPr>
              <a:t>Γιατί άλλαξε γνώμη στη συνέχεια και την αφιέρωσε στον Ανώνυμο Ήρωα;</a:t>
            </a:r>
          </a:p>
        </p:txBody>
      </p:sp>
      <p:sp>
        <p:nvSpPr>
          <p:cNvPr id="3" name="Θέση περιεχομένου 2">
            <a:extLst>
              <a:ext uri="{FF2B5EF4-FFF2-40B4-BE49-F238E27FC236}">
                <a16:creationId xmlns:a16="http://schemas.microsoft.com/office/drawing/2014/main" xmlns="" id="{C259E1D0-79FF-4CD8-B671-FCEA0BC12027}"/>
              </a:ext>
            </a:extLst>
          </p:cNvPr>
          <p:cNvSpPr>
            <a:spLocks noGrp="1"/>
          </p:cNvSpPr>
          <p:nvPr>
            <p:ph idx="1"/>
          </p:nvPr>
        </p:nvSpPr>
        <p:spPr/>
        <p:txBody>
          <a:bodyPr/>
          <a:lstStyle/>
          <a:p>
            <a:r>
              <a:rPr lang="el-GR" dirty="0">
                <a:solidFill>
                  <a:schemeClr val="bg1"/>
                </a:solidFill>
              </a:rPr>
              <a:t>Το Μάιο όμως του 1804, όταν μαθεύτηκε ότι ο Ναπολέων ανακήρυξε τον εαυτό του Αυτοκράτορα, ο Μπετόβεν δήλωσε οργισμένος: "</a:t>
            </a:r>
            <a:r>
              <a:rPr lang="el-GR" dirty="0" err="1">
                <a:solidFill>
                  <a:schemeClr val="bg1"/>
                </a:solidFill>
              </a:rPr>
              <a:t>Ωστε</a:t>
            </a:r>
            <a:r>
              <a:rPr lang="el-GR" dirty="0">
                <a:solidFill>
                  <a:schemeClr val="bg1"/>
                </a:solidFill>
              </a:rPr>
              <a:t> κι αυτός δεν είναι τίποτε παραπάνω από έναν κοινό άνθρωπο. Τώρα θα βάλει κάτω απ’ την μπότα του όλα τα ανθρώπινα δικαιώματα και θα ικανοποιήσει τις προσωπικές του φιλοδοξίες. Θα βάλει τον εαυτόν του πάνω απ’ όλους και θα γίνει ένας τύραννος!" Αμέσως, έσκισε τη σελίδα με την αφιέρωση "στον Βοναπάρτη" γράφοντας άλλη και  δίνοντας τον τίτλο ΗΡΩΙΚΗ ΣΥΜΦΩΝΙΑ</a:t>
            </a:r>
          </a:p>
        </p:txBody>
      </p:sp>
      <p:pic>
        <p:nvPicPr>
          <p:cNvPr id="4" name="Εικόνα 3">
            <a:extLst>
              <a:ext uri="{FF2B5EF4-FFF2-40B4-BE49-F238E27FC236}">
                <a16:creationId xmlns:a16="http://schemas.microsoft.com/office/drawing/2014/main" xmlns="" id="{2C70023F-E137-4880-BBB7-0713712675AE}"/>
              </a:ext>
            </a:extLst>
          </p:cNvPr>
          <p:cNvPicPr>
            <a:picLocks noChangeAspect="1"/>
          </p:cNvPicPr>
          <p:nvPr/>
        </p:nvPicPr>
        <p:blipFill>
          <a:blip r:embed="rId2"/>
          <a:stretch>
            <a:fillRect/>
          </a:stretch>
        </p:blipFill>
        <p:spPr>
          <a:xfrm>
            <a:off x="5833422" y="3862316"/>
            <a:ext cx="1945802" cy="2261650"/>
          </a:xfrm>
          <a:prstGeom prst="rect">
            <a:avLst/>
          </a:prstGeom>
        </p:spPr>
      </p:pic>
    </p:spTree>
    <p:extLst>
      <p:ext uri="{BB962C8B-B14F-4D97-AF65-F5344CB8AC3E}">
        <p14:creationId xmlns:p14="http://schemas.microsoft.com/office/powerpoint/2010/main" xmlns="" val="651963896"/>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2755510-5E51-4468-9090-B60CADCA66FE}"/>
              </a:ext>
            </a:extLst>
          </p:cNvPr>
          <p:cNvSpPr>
            <a:spLocks noGrp="1"/>
          </p:cNvSpPr>
          <p:nvPr>
            <p:ph type="title"/>
          </p:nvPr>
        </p:nvSpPr>
        <p:spPr/>
        <p:txBody>
          <a:bodyPr>
            <a:normAutofit fontScale="90000"/>
          </a:bodyPr>
          <a:lstStyle/>
          <a:p>
            <a:r>
              <a:rPr lang="el-GR" dirty="0">
                <a:solidFill>
                  <a:srgbClr val="FFFF00"/>
                </a:solidFill>
              </a:rPr>
              <a:t>Ποια θα ήταν τα αποτελέσματα των πράξεων του Μπετόβεν και σε ποιόν αφιερώθηκε τελικά η συμφωνία ;</a:t>
            </a:r>
          </a:p>
        </p:txBody>
      </p:sp>
      <p:sp>
        <p:nvSpPr>
          <p:cNvPr id="3" name="Θέση περιεχομένου 2">
            <a:extLst>
              <a:ext uri="{FF2B5EF4-FFF2-40B4-BE49-F238E27FC236}">
                <a16:creationId xmlns:a16="http://schemas.microsoft.com/office/drawing/2014/main" xmlns="" id="{3B9CFBD1-8522-4E61-A3BE-139F077B5FA5}"/>
              </a:ext>
            </a:extLst>
          </p:cNvPr>
          <p:cNvSpPr>
            <a:spLocks noGrp="1"/>
          </p:cNvSpPr>
          <p:nvPr>
            <p:ph idx="1"/>
          </p:nvPr>
        </p:nvSpPr>
        <p:spPr/>
        <p:txBody>
          <a:bodyPr>
            <a:normAutofit/>
          </a:bodyPr>
          <a:lstStyle/>
          <a:p>
            <a:endParaRPr lang="el-GR" dirty="0">
              <a:solidFill>
                <a:schemeClr val="bg1"/>
              </a:solidFill>
            </a:endParaRPr>
          </a:p>
          <a:p>
            <a:r>
              <a:rPr lang="el-GR" dirty="0">
                <a:solidFill>
                  <a:schemeClr val="bg1"/>
                </a:solidFill>
              </a:rPr>
              <a:t>Ο Μπετόβεν με αυτήν του  την κίνηση, ήταν ξεκάθαρος στην προτίμησή του προς τις λαϊκές αρχές, ζώντας στην Αυστρο-Ουγγρική Αυτοκρατορία. Και χωρίς αμφιβολία, η συγκεκριμένη αφιέρωση θα τον έφερνε σε δύσκολη θέση για δύο λόγους. Πρώτον,  επειδή προτίμησε την Επανάσταση και δεύτερον, αν άφηνε την αφιέρωση , τότε θα έδειχνε προτίμηση προς την Γαλλική Αυλή. Όποια και να ήταν η περιπτώση, ο Μπετόβεν θα ήταν υποχρεωμένος να εγκαταλείψει την Βιέννη..</a:t>
            </a:r>
          </a:p>
        </p:txBody>
      </p:sp>
    </p:spTree>
    <p:extLst>
      <p:ext uri="{BB962C8B-B14F-4D97-AF65-F5344CB8AC3E}">
        <p14:creationId xmlns:p14="http://schemas.microsoft.com/office/powerpoint/2010/main" xmlns="" val="4094439954"/>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0BACD31-C686-4279-AC46-09054EA2E3BF}"/>
              </a:ext>
            </a:extLst>
          </p:cNvPr>
          <p:cNvSpPr>
            <a:spLocks noGrp="1"/>
          </p:cNvSpPr>
          <p:nvPr>
            <p:ph type="title"/>
          </p:nvPr>
        </p:nvSpPr>
        <p:spPr/>
        <p:txBody>
          <a:bodyPr>
            <a:normAutofit fontScale="90000"/>
          </a:bodyPr>
          <a:lstStyle/>
          <a:p>
            <a:r>
              <a:rPr lang="el-GR" dirty="0">
                <a:solidFill>
                  <a:srgbClr val="FFFF00"/>
                </a:solidFill>
              </a:rPr>
              <a:t>Ποια θα ήταν τα αποτελέσματα των πράξεων του Μπετόβεν και σε ποιόν αφιερώθηκε τελικά η συμφωνία ;</a:t>
            </a:r>
          </a:p>
        </p:txBody>
      </p:sp>
      <p:sp>
        <p:nvSpPr>
          <p:cNvPr id="3" name="Θέση περιεχομένου 2">
            <a:extLst>
              <a:ext uri="{FF2B5EF4-FFF2-40B4-BE49-F238E27FC236}">
                <a16:creationId xmlns:a16="http://schemas.microsoft.com/office/drawing/2014/main" xmlns="" id="{D460A6FF-D787-4CBC-884A-3E5B73B724AA}"/>
              </a:ext>
            </a:extLst>
          </p:cNvPr>
          <p:cNvSpPr>
            <a:spLocks noGrp="1"/>
          </p:cNvSpPr>
          <p:nvPr>
            <p:ph idx="1"/>
          </p:nvPr>
        </p:nvSpPr>
        <p:spPr/>
        <p:txBody>
          <a:bodyPr/>
          <a:lstStyle/>
          <a:p>
            <a:endParaRPr lang="el-GR" dirty="0"/>
          </a:p>
          <a:p>
            <a:endParaRPr lang="el-GR" dirty="0"/>
          </a:p>
          <a:p>
            <a:endParaRPr lang="el-GR" dirty="0"/>
          </a:p>
          <a:p>
            <a:r>
              <a:rPr lang="el-GR" dirty="0">
                <a:solidFill>
                  <a:schemeClr val="bg1"/>
                </a:solidFill>
              </a:rPr>
              <a:t>Τελικά, η Ηρωική Συμφωνία αφιερώθηκε στον Πρίγκιπα </a:t>
            </a:r>
            <a:r>
              <a:rPr lang="el-GR" dirty="0" err="1">
                <a:solidFill>
                  <a:schemeClr val="bg1"/>
                </a:solidFill>
              </a:rPr>
              <a:t>Lobkovitz</a:t>
            </a:r>
            <a:r>
              <a:rPr lang="el-GR" dirty="0">
                <a:solidFill>
                  <a:schemeClr val="bg1"/>
                </a:solidFill>
              </a:rPr>
              <a:t> θαυμαστή, χορηγό του σπουδαίου συνθέτη, αλλά και λάτρη των τεχνών.</a:t>
            </a:r>
          </a:p>
          <a:p>
            <a:endParaRPr lang="el-GR" dirty="0"/>
          </a:p>
        </p:txBody>
      </p:sp>
      <p:pic>
        <p:nvPicPr>
          <p:cNvPr id="4" name="Εικόνα 3">
            <a:extLst>
              <a:ext uri="{FF2B5EF4-FFF2-40B4-BE49-F238E27FC236}">
                <a16:creationId xmlns:a16="http://schemas.microsoft.com/office/drawing/2014/main" xmlns="" id="{41D1A87F-BFAB-4046-9D4A-26C00F3EB269}"/>
              </a:ext>
            </a:extLst>
          </p:cNvPr>
          <p:cNvPicPr>
            <a:picLocks noChangeAspect="1"/>
          </p:cNvPicPr>
          <p:nvPr/>
        </p:nvPicPr>
        <p:blipFill>
          <a:blip r:embed="rId2"/>
          <a:stretch>
            <a:fillRect/>
          </a:stretch>
        </p:blipFill>
        <p:spPr>
          <a:xfrm>
            <a:off x="6270720" y="4069080"/>
            <a:ext cx="2762250" cy="1657350"/>
          </a:xfrm>
          <a:prstGeom prst="rect">
            <a:avLst/>
          </a:prstGeom>
        </p:spPr>
      </p:pic>
    </p:spTree>
    <p:extLst>
      <p:ext uri="{BB962C8B-B14F-4D97-AF65-F5344CB8AC3E}">
        <p14:creationId xmlns:p14="http://schemas.microsoft.com/office/powerpoint/2010/main" xmlns="" val="2240621487"/>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8EB5188-2AB1-4748-884F-DF9F213EA287}"/>
              </a:ext>
            </a:extLst>
          </p:cNvPr>
          <p:cNvSpPr>
            <a:spLocks noGrp="1"/>
          </p:cNvSpPr>
          <p:nvPr>
            <p:ph type="title"/>
          </p:nvPr>
        </p:nvSpPr>
        <p:spPr/>
        <p:txBody>
          <a:bodyPr/>
          <a:lstStyle/>
          <a:p>
            <a:r>
              <a:rPr lang="el-GR" dirty="0">
                <a:solidFill>
                  <a:srgbClr val="FFFF00"/>
                </a:solidFill>
              </a:rPr>
              <a:t>Μπετόβεν</a:t>
            </a:r>
          </a:p>
        </p:txBody>
      </p:sp>
      <p:pic>
        <p:nvPicPr>
          <p:cNvPr id="10" name="Θέση περιεχομένου 9">
            <a:extLst>
              <a:ext uri="{FF2B5EF4-FFF2-40B4-BE49-F238E27FC236}">
                <a16:creationId xmlns:a16="http://schemas.microsoft.com/office/drawing/2014/main" xmlns="" id="{9596BBDE-0CCD-4837-9EC3-6B237FBF4E6B}"/>
              </a:ext>
            </a:extLst>
          </p:cNvPr>
          <p:cNvPicPr>
            <a:picLocks noGrp="1" noChangeAspect="1"/>
          </p:cNvPicPr>
          <p:nvPr>
            <p:ph idx="1"/>
          </p:nvPr>
        </p:nvPicPr>
        <p:blipFill>
          <a:blip r:embed="rId2">
            <a:extLst>
              <a:ext uri="{28A0092B-C50C-407E-A947-70E740481C1C}">
                <a14:useLocalDpi xmlns:a14="http://schemas.microsoft.com/office/drawing/2010/main" xmlns="" val="0"/>
              </a:ext>
              <a:ext uri="{837473B0-CC2E-450A-ABE3-18F120FF3D39}">
                <a1611:picAttrSrcUrl xmlns:a1611="http://schemas.microsoft.com/office/drawing/2016/11/main" xmlns="" r:id="rId3"/>
              </a:ext>
            </a:extLst>
          </a:blip>
          <a:stretch>
            <a:fillRect/>
          </a:stretch>
        </p:blipFill>
        <p:spPr>
          <a:xfrm>
            <a:off x="4724400" y="540184"/>
            <a:ext cx="4187588" cy="5248444"/>
          </a:xfrm>
        </p:spPr>
      </p:pic>
      <p:sp>
        <p:nvSpPr>
          <p:cNvPr id="11" name="TextBox 10">
            <a:extLst>
              <a:ext uri="{FF2B5EF4-FFF2-40B4-BE49-F238E27FC236}">
                <a16:creationId xmlns:a16="http://schemas.microsoft.com/office/drawing/2014/main" xmlns="" id="{F37D3C39-E97E-41B1-9C80-1A302B7A613D}"/>
              </a:ext>
            </a:extLst>
          </p:cNvPr>
          <p:cNvSpPr txBox="1"/>
          <p:nvPr/>
        </p:nvSpPr>
        <p:spPr>
          <a:xfrm>
            <a:off x="4983708" y="6220598"/>
            <a:ext cx="4556078" cy="230832"/>
          </a:xfrm>
          <a:prstGeom prst="rect">
            <a:avLst/>
          </a:prstGeom>
          <a:noFill/>
        </p:spPr>
        <p:txBody>
          <a:bodyPr wrap="square" rtlCol="0">
            <a:spAutoFit/>
          </a:bodyPr>
          <a:lstStyle/>
          <a:p>
            <a:r>
              <a:rPr lang="el-GR" sz="900" dirty="0">
                <a:hlinkClick r:id="rId3" tooltip="https://lt.wikipedia.org/wiki/Ludwig_van_Beethoven"/>
              </a:rPr>
              <a:t>Αυτή η φωτογραφία</a:t>
            </a:r>
            <a:r>
              <a:rPr lang="el-GR" sz="900" dirty="0"/>
              <a:t> από Άγνωστος συντάκτης με άδεια χρήσης </a:t>
            </a:r>
            <a:r>
              <a:rPr lang="el-GR" sz="900" dirty="0">
                <a:hlinkClick r:id="rId4" tooltip="https://creativecommons.org/licenses/by-sa/3.0/"/>
              </a:rPr>
              <a:t>CC BY-SA</a:t>
            </a:r>
            <a:endParaRPr lang="el-GR" sz="900" dirty="0"/>
          </a:p>
        </p:txBody>
      </p:sp>
    </p:spTree>
    <p:extLst>
      <p:ext uri="{BB962C8B-B14F-4D97-AF65-F5344CB8AC3E}">
        <p14:creationId xmlns:p14="http://schemas.microsoft.com/office/powerpoint/2010/main" xmlns="" val="4145892088"/>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απούνι">
  <a:themeElements>
    <a:clrScheme name="Σαπούνι">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Σαπούνι">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Σαπούνι">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xmlns="" name="Savon" id="{1306E473-ED32-493B-A2D0-240A757EDD34}" vid="{6728D11B-929E-4324-91B0-4A4DA4CAC3DD}"/>
    </a:ext>
  </a:extLst>
</a:theme>
</file>

<file path=docProps/app.xml><?xml version="1.0" encoding="utf-8"?>
<Properties xmlns="http://schemas.openxmlformats.org/officeDocument/2006/extended-properties" xmlns:vt="http://schemas.openxmlformats.org/officeDocument/2006/docPropsVTypes">
  <Template>TM03457510[[fn=Σαπούνι]]</Template>
  <TotalTime>79</TotalTime>
  <Words>714</Words>
  <Application>Microsoft Office PowerPoint</Application>
  <PresentationFormat>Προσαρμογή</PresentationFormat>
  <Paragraphs>42</Paragraphs>
  <Slides>15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Σαπούνι</vt:lpstr>
      <vt:lpstr>   </vt:lpstr>
      <vt:lpstr>Εργασία ΚΠΑ </vt:lpstr>
      <vt:lpstr>Λίγα λόγια για την 3η Συμφωνία του Μπετόβεν</vt:lpstr>
      <vt:lpstr>Λίγα λόγια για την 3η Συμφωνία του Μπετόβεν</vt:lpstr>
      <vt:lpstr>Γιατί άλλαξε γνώμη στη συνέχεια και την αφιέρωσε στον Ανώνυμο Ήρωα;</vt:lpstr>
      <vt:lpstr>Γιατί άλλαξε γνώμη στη συνέχεια και την αφιέρωσε στον Ανώνυμο Ήρωα;</vt:lpstr>
      <vt:lpstr>Ποια θα ήταν τα αποτελέσματα των πράξεων του Μπετόβεν και σε ποιόν αφιερώθηκε τελικά η συμφωνία ;</vt:lpstr>
      <vt:lpstr>Ποια θα ήταν τα αποτελέσματα των πράξεων του Μπετόβεν και σε ποιόν αφιερώθηκε τελικά η συμφωνία ;</vt:lpstr>
      <vt:lpstr>Μπετόβεν</vt:lpstr>
      <vt:lpstr>  Ποιος άλλος μεγάλος Ιταλός μουσικός εμπνεύστηκε από τους απελευθερωτικούς αγώνες του λαού του; </vt:lpstr>
      <vt:lpstr>Λίγα λόγια για την ζωή του Ιταλού μουσικού</vt:lpstr>
      <vt:lpstr>Λίγα λόγια για την ζωή του Ιταλού μουσικού</vt:lpstr>
      <vt:lpstr>Ο αγώνας του </vt:lpstr>
      <vt:lpstr>Ο αγώνας του </vt:lpstr>
      <vt:lpstr>Διαφάνεια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Εργασία τεχνολογίας </dc:title>
  <dc:creator>user</dc:creator>
  <cp:lastModifiedBy>user</cp:lastModifiedBy>
  <cp:revision>15</cp:revision>
  <dcterms:created xsi:type="dcterms:W3CDTF">2021-03-28T19:36:58Z</dcterms:created>
  <dcterms:modified xsi:type="dcterms:W3CDTF">2021-04-19T07:08:51Z</dcterms:modified>
</cp:coreProperties>
</file>